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0.svg" ContentType="image/svg+xml"/>
  <Override PartName="/ppt/media/image12.svg" ContentType="image/svg+xml"/>
  <Override PartName="/ppt/media/image1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2" r:id="rId7"/>
    <p:sldId id="259" r:id="rId8"/>
    <p:sldId id="260" r:id="rId9"/>
    <p:sldId id="263" r:id="rId10"/>
    <p:sldId id="270" r:id="rId11"/>
    <p:sldId id="266" r:id="rId12"/>
    <p:sldId id="267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1A5335-0826-4282-854A-7340B29C66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BF9634-454C-45B3-8CA3-65B75C7CAB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Problem-Solving Skills</a:t>
          </a:r>
          <a:r>
            <a:rPr lang="en-US"/>
            <a:t>: Programming helps you develop logical thinking and problem-solving skills. It involves breaking down complex problems into smaller, manageable parts, and solving them step by step.</a:t>
          </a:r>
        </a:p>
      </dgm:t>
    </dgm:pt>
    <dgm:pt modelId="{D6D76E1B-31E2-4760-A60E-301714564616}" cxnId="{77F961F0-8D66-44CD-95AD-DA8B08A72F0D}" type="parTrans">
      <dgm:prSet/>
      <dgm:spPr/>
      <dgm:t>
        <a:bodyPr/>
        <a:lstStyle/>
        <a:p>
          <a:endParaRPr lang="en-US"/>
        </a:p>
      </dgm:t>
    </dgm:pt>
    <dgm:pt modelId="{3742CCFB-236D-4A0A-A6CE-B4A46A64DB1B}" cxnId="{77F961F0-8D66-44CD-95AD-DA8B08A72F0D}" type="sibTrans">
      <dgm:prSet/>
      <dgm:spPr/>
      <dgm:t>
        <a:bodyPr/>
        <a:lstStyle/>
        <a:p>
          <a:endParaRPr lang="en-US"/>
        </a:p>
      </dgm:t>
    </dgm:pt>
    <dgm:pt modelId="{3E2ABE3C-A7A2-4AC9-A787-61FBF0289D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Career Opportunities</a:t>
          </a:r>
          <a:r>
            <a:rPr lang="en-US"/>
            <a:t>: There is a high demand for programmers in various industries such as technology, finance, healthcare, and more. Learning to program can open up a wide range of job opportunities.</a:t>
          </a:r>
        </a:p>
      </dgm:t>
    </dgm:pt>
    <dgm:pt modelId="{EDE4B532-9838-4718-97F1-69F70A978739}" cxnId="{9EDD1B1B-71DE-4FC5-830D-8FC58F7AFC61}" type="parTrans">
      <dgm:prSet/>
      <dgm:spPr/>
      <dgm:t>
        <a:bodyPr/>
        <a:lstStyle/>
        <a:p>
          <a:endParaRPr lang="en-US"/>
        </a:p>
      </dgm:t>
    </dgm:pt>
    <dgm:pt modelId="{4AAB5F0F-976C-4B82-9383-D34AD8DF2484}" cxnId="{9EDD1B1B-71DE-4FC5-830D-8FC58F7AFC61}" type="sibTrans">
      <dgm:prSet/>
      <dgm:spPr/>
      <dgm:t>
        <a:bodyPr/>
        <a:lstStyle/>
        <a:p>
          <a:endParaRPr lang="en-US"/>
        </a:p>
      </dgm:t>
    </dgm:pt>
    <dgm:pt modelId="{43ADED9E-9B94-46DF-8FF1-E265FAE148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Automation</a:t>
          </a:r>
          <a:r>
            <a:rPr lang="en-US"/>
            <a:t>: If you find yourself doing repetitive tasks, programming can help automate those tasks, saving you time and effort.</a:t>
          </a:r>
        </a:p>
      </dgm:t>
    </dgm:pt>
    <dgm:pt modelId="{7FEFD361-2E9B-47BD-B69D-43A201B98B22}" cxnId="{997C9071-5BC3-47AA-B0F8-0E5C8A34CF9B}" type="parTrans">
      <dgm:prSet/>
      <dgm:spPr/>
      <dgm:t>
        <a:bodyPr/>
        <a:lstStyle/>
        <a:p>
          <a:endParaRPr lang="en-US"/>
        </a:p>
      </dgm:t>
    </dgm:pt>
    <dgm:pt modelId="{3C51F073-7472-45C6-983C-F61F6A712B57}" cxnId="{997C9071-5BC3-47AA-B0F8-0E5C8A34CF9B}" type="sibTrans">
      <dgm:prSet/>
      <dgm:spPr/>
      <dgm:t>
        <a:bodyPr/>
        <a:lstStyle/>
        <a:p>
          <a:endParaRPr lang="en-US"/>
        </a:p>
      </dgm:t>
    </dgm:pt>
    <dgm:pt modelId="{D0101AB2-1EB6-4A7F-9F8D-DC8F2689339C}" type="pres">
      <dgm:prSet presAssocID="{A51A5335-0826-4282-854A-7340B29C66FA}" presName="root" presStyleCnt="0">
        <dgm:presLayoutVars>
          <dgm:dir/>
          <dgm:resizeHandles val="exact"/>
        </dgm:presLayoutVars>
      </dgm:prSet>
      <dgm:spPr/>
    </dgm:pt>
    <dgm:pt modelId="{F9415964-81B2-4EF7-B414-1C53C8252FAE}" type="pres">
      <dgm:prSet presAssocID="{56BF9634-454C-45B3-8CA3-65B75C7CABB5}" presName="compNode" presStyleCnt="0"/>
      <dgm:spPr/>
    </dgm:pt>
    <dgm:pt modelId="{A5C7FA31-FA6D-4250-AFAB-040C0852C9FE}" type="pres">
      <dgm:prSet presAssocID="{56BF9634-454C-45B3-8CA3-65B75C7CABB5}" presName="bgRect" presStyleLbl="bgShp" presStyleIdx="0" presStyleCnt="3"/>
      <dgm:spPr/>
    </dgm:pt>
    <dgm:pt modelId="{6895F823-B939-46AB-AFC6-CEC19ADC7098}" type="pres">
      <dgm:prSet presAssocID="{56BF9634-454C-45B3-8CA3-65B75C7CAB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027378FA-B0AD-4036-9A26-A8CED16386D7}" type="pres">
      <dgm:prSet presAssocID="{56BF9634-454C-45B3-8CA3-65B75C7CABB5}" presName="spaceRect" presStyleCnt="0"/>
      <dgm:spPr/>
    </dgm:pt>
    <dgm:pt modelId="{8BEFC285-EF33-4052-A4DE-650625929175}" type="pres">
      <dgm:prSet presAssocID="{56BF9634-454C-45B3-8CA3-65B75C7CABB5}" presName="parTx" presStyleLbl="revTx" presStyleIdx="0" presStyleCnt="3">
        <dgm:presLayoutVars>
          <dgm:chMax val="0"/>
          <dgm:chPref val="0"/>
        </dgm:presLayoutVars>
      </dgm:prSet>
      <dgm:spPr/>
    </dgm:pt>
    <dgm:pt modelId="{2566B169-3FF5-4718-989B-3BB78C298974}" type="pres">
      <dgm:prSet presAssocID="{3742CCFB-236D-4A0A-A6CE-B4A46A64DB1B}" presName="sibTrans" presStyleCnt="0"/>
      <dgm:spPr/>
    </dgm:pt>
    <dgm:pt modelId="{1169A77E-4B0A-4532-BC23-FE383C2D301B}" type="pres">
      <dgm:prSet presAssocID="{3E2ABE3C-A7A2-4AC9-A787-61FBF0289DD2}" presName="compNode" presStyleCnt="0"/>
      <dgm:spPr/>
    </dgm:pt>
    <dgm:pt modelId="{8B10545D-2E26-4F31-A7BD-5BA926BE35FE}" type="pres">
      <dgm:prSet presAssocID="{3E2ABE3C-A7A2-4AC9-A787-61FBF0289DD2}" presName="bgRect" presStyleLbl="bgShp" presStyleIdx="1" presStyleCnt="3"/>
      <dgm:spPr/>
    </dgm:pt>
    <dgm:pt modelId="{7FA6A994-2471-4BA7-BC07-5AED0E032430}" type="pres">
      <dgm:prSet presAssocID="{3E2ABE3C-A7A2-4AC9-A787-61FBF0289D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017944D4-C3E1-4F91-AF52-01CB252D9E85}" type="pres">
      <dgm:prSet presAssocID="{3E2ABE3C-A7A2-4AC9-A787-61FBF0289DD2}" presName="spaceRect" presStyleCnt="0"/>
      <dgm:spPr/>
    </dgm:pt>
    <dgm:pt modelId="{6444A96E-FB17-4601-83F7-CDC28E766667}" type="pres">
      <dgm:prSet presAssocID="{3E2ABE3C-A7A2-4AC9-A787-61FBF0289DD2}" presName="parTx" presStyleLbl="revTx" presStyleIdx="1" presStyleCnt="3">
        <dgm:presLayoutVars>
          <dgm:chMax val="0"/>
          <dgm:chPref val="0"/>
        </dgm:presLayoutVars>
      </dgm:prSet>
      <dgm:spPr/>
    </dgm:pt>
    <dgm:pt modelId="{21DE87F2-681F-4F05-8DB0-507704169B65}" type="pres">
      <dgm:prSet presAssocID="{4AAB5F0F-976C-4B82-9383-D34AD8DF2484}" presName="sibTrans" presStyleCnt="0"/>
      <dgm:spPr/>
    </dgm:pt>
    <dgm:pt modelId="{E675B9F8-6DC6-44C5-95FF-3D8619F2D5A3}" type="pres">
      <dgm:prSet presAssocID="{43ADED9E-9B94-46DF-8FF1-E265FAE14866}" presName="compNode" presStyleCnt="0"/>
      <dgm:spPr/>
    </dgm:pt>
    <dgm:pt modelId="{11D9F82A-E641-45E5-993B-565825814BA7}" type="pres">
      <dgm:prSet presAssocID="{43ADED9E-9B94-46DF-8FF1-E265FAE14866}" presName="bgRect" presStyleLbl="bgShp" presStyleIdx="2" presStyleCnt="3"/>
      <dgm:spPr/>
    </dgm:pt>
    <dgm:pt modelId="{02E3978E-06B7-449A-B199-4D73064F9763}" type="pres">
      <dgm:prSet presAssocID="{43ADED9E-9B94-46DF-8FF1-E265FAE148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73B6E5A2-B807-4D29-981E-EEF034C1F995}" type="pres">
      <dgm:prSet presAssocID="{43ADED9E-9B94-46DF-8FF1-E265FAE14866}" presName="spaceRect" presStyleCnt="0"/>
      <dgm:spPr/>
    </dgm:pt>
    <dgm:pt modelId="{2D28AC1B-3637-4C56-A7B7-ABE046851312}" type="pres">
      <dgm:prSet presAssocID="{43ADED9E-9B94-46DF-8FF1-E265FAE1486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EDD1B1B-71DE-4FC5-830D-8FC58F7AFC61}" srcId="{A51A5335-0826-4282-854A-7340B29C66FA}" destId="{3E2ABE3C-A7A2-4AC9-A787-61FBF0289DD2}" srcOrd="1" destOrd="0" parTransId="{EDE4B532-9838-4718-97F1-69F70A978739}" sibTransId="{4AAB5F0F-976C-4B82-9383-D34AD8DF2484}"/>
    <dgm:cxn modelId="{D92B0C31-FB57-4DB8-BD2D-3F0AA9329B7B}" type="presOf" srcId="{3E2ABE3C-A7A2-4AC9-A787-61FBF0289DD2}" destId="{6444A96E-FB17-4601-83F7-CDC28E766667}" srcOrd="0" destOrd="0" presId="urn:microsoft.com/office/officeart/2018/2/layout/IconVerticalSolidList"/>
    <dgm:cxn modelId="{7BDFAE3E-57C7-4ADC-81D0-9CA8F4BA03B2}" type="presOf" srcId="{43ADED9E-9B94-46DF-8FF1-E265FAE14866}" destId="{2D28AC1B-3637-4C56-A7B7-ABE046851312}" srcOrd="0" destOrd="0" presId="urn:microsoft.com/office/officeart/2018/2/layout/IconVerticalSolidList"/>
    <dgm:cxn modelId="{997C9071-5BC3-47AA-B0F8-0E5C8A34CF9B}" srcId="{A51A5335-0826-4282-854A-7340B29C66FA}" destId="{43ADED9E-9B94-46DF-8FF1-E265FAE14866}" srcOrd="2" destOrd="0" parTransId="{7FEFD361-2E9B-47BD-B69D-43A201B98B22}" sibTransId="{3C51F073-7472-45C6-983C-F61F6A712B57}"/>
    <dgm:cxn modelId="{DABACCD7-223A-4110-B146-677DBEB45226}" type="presOf" srcId="{A51A5335-0826-4282-854A-7340B29C66FA}" destId="{D0101AB2-1EB6-4A7F-9F8D-DC8F2689339C}" srcOrd="0" destOrd="0" presId="urn:microsoft.com/office/officeart/2018/2/layout/IconVerticalSolidList"/>
    <dgm:cxn modelId="{DDA372E2-84E0-47A4-9B33-95F4975DEEF9}" type="presOf" srcId="{56BF9634-454C-45B3-8CA3-65B75C7CABB5}" destId="{8BEFC285-EF33-4052-A4DE-650625929175}" srcOrd="0" destOrd="0" presId="urn:microsoft.com/office/officeart/2018/2/layout/IconVerticalSolidList"/>
    <dgm:cxn modelId="{77F961F0-8D66-44CD-95AD-DA8B08A72F0D}" srcId="{A51A5335-0826-4282-854A-7340B29C66FA}" destId="{56BF9634-454C-45B3-8CA3-65B75C7CABB5}" srcOrd="0" destOrd="0" parTransId="{D6D76E1B-31E2-4760-A60E-301714564616}" sibTransId="{3742CCFB-236D-4A0A-A6CE-B4A46A64DB1B}"/>
    <dgm:cxn modelId="{3ED48557-0D3F-46CD-925C-F35577E5C44A}" type="presParOf" srcId="{D0101AB2-1EB6-4A7F-9F8D-DC8F2689339C}" destId="{F9415964-81B2-4EF7-B414-1C53C8252FAE}" srcOrd="0" destOrd="0" presId="urn:microsoft.com/office/officeart/2018/2/layout/IconVerticalSolidList"/>
    <dgm:cxn modelId="{8946A4C3-0CEB-487D-86F3-24FC40F3356A}" type="presParOf" srcId="{F9415964-81B2-4EF7-B414-1C53C8252FAE}" destId="{A5C7FA31-FA6D-4250-AFAB-040C0852C9FE}" srcOrd="0" destOrd="0" presId="urn:microsoft.com/office/officeart/2018/2/layout/IconVerticalSolidList"/>
    <dgm:cxn modelId="{68F088F1-9CB3-4DCE-AD1E-E1C8993DB777}" type="presParOf" srcId="{F9415964-81B2-4EF7-B414-1C53C8252FAE}" destId="{6895F823-B939-46AB-AFC6-CEC19ADC7098}" srcOrd="1" destOrd="0" presId="urn:microsoft.com/office/officeart/2018/2/layout/IconVerticalSolidList"/>
    <dgm:cxn modelId="{2597296B-F1BD-42CE-B7C5-8686D29C5329}" type="presParOf" srcId="{F9415964-81B2-4EF7-B414-1C53C8252FAE}" destId="{027378FA-B0AD-4036-9A26-A8CED16386D7}" srcOrd="2" destOrd="0" presId="urn:microsoft.com/office/officeart/2018/2/layout/IconVerticalSolidList"/>
    <dgm:cxn modelId="{E8DA52FD-8F88-42E6-9D76-EE31341D30E6}" type="presParOf" srcId="{F9415964-81B2-4EF7-B414-1C53C8252FAE}" destId="{8BEFC285-EF33-4052-A4DE-650625929175}" srcOrd="3" destOrd="0" presId="urn:microsoft.com/office/officeart/2018/2/layout/IconVerticalSolidList"/>
    <dgm:cxn modelId="{E2BF8977-43BB-4492-ADC0-12F0EE3CFBEA}" type="presParOf" srcId="{D0101AB2-1EB6-4A7F-9F8D-DC8F2689339C}" destId="{2566B169-3FF5-4718-989B-3BB78C298974}" srcOrd="1" destOrd="0" presId="urn:microsoft.com/office/officeart/2018/2/layout/IconVerticalSolidList"/>
    <dgm:cxn modelId="{BCB41912-85E4-4CA2-94BC-E20E0AE925E3}" type="presParOf" srcId="{D0101AB2-1EB6-4A7F-9F8D-DC8F2689339C}" destId="{1169A77E-4B0A-4532-BC23-FE383C2D301B}" srcOrd="2" destOrd="0" presId="urn:microsoft.com/office/officeart/2018/2/layout/IconVerticalSolidList"/>
    <dgm:cxn modelId="{5AB98FBB-5919-4568-850E-48BA2A91C2D5}" type="presParOf" srcId="{1169A77E-4B0A-4532-BC23-FE383C2D301B}" destId="{8B10545D-2E26-4F31-A7BD-5BA926BE35FE}" srcOrd="0" destOrd="0" presId="urn:microsoft.com/office/officeart/2018/2/layout/IconVerticalSolidList"/>
    <dgm:cxn modelId="{C9FB6B08-31DA-46F2-8DE8-25DE2763BAC7}" type="presParOf" srcId="{1169A77E-4B0A-4532-BC23-FE383C2D301B}" destId="{7FA6A994-2471-4BA7-BC07-5AED0E032430}" srcOrd="1" destOrd="0" presId="urn:microsoft.com/office/officeart/2018/2/layout/IconVerticalSolidList"/>
    <dgm:cxn modelId="{3AEA8230-855E-4723-8912-2FEF79CB0F79}" type="presParOf" srcId="{1169A77E-4B0A-4532-BC23-FE383C2D301B}" destId="{017944D4-C3E1-4F91-AF52-01CB252D9E85}" srcOrd="2" destOrd="0" presId="urn:microsoft.com/office/officeart/2018/2/layout/IconVerticalSolidList"/>
    <dgm:cxn modelId="{40F2F763-0EBB-4E74-B972-28ED94967779}" type="presParOf" srcId="{1169A77E-4B0A-4532-BC23-FE383C2D301B}" destId="{6444A96E-FB17-4601-83F7-CDC28E766667}" srcOrd="3" destOrd="0" presId="urn:microsoft.com/office/officeart/2018/2/layout/IconVerticalSolidList"/>
    <dgm:cxn modelId="{8F59CCA7-6CAC-4329-972D-3145A1011ED3}" type="presParOf" srcId="{D0101AB2-1EB6-4A7F-9F8D-DC8F2689339C}" destId="{21DE87F2-681F-4F05-8DB0-507704169B65}" srcOrd="3" destOrd="0" presId="urn:microsoft.com/office/officeart/2018/2/layout/IconVerticalSolidList"/>
    <dgm:cxn modelId="{03829567-37E7-42EB-970A-B66996312816}" type="presParOf" srcId="{D0101AB2-1EB6-4A7F-9F8D-DC8F2689339C}" destId="{E675B9F8-6DC6-44C5-95FF-3D8619F2D5A3}" srcOrd="4" destOrd="0" presId="urn:microsoft.com/office/officeart/2018/2/layout/IconVerticalSolidList"/>
    <dgm:cxn modelId="{857A1796-8DB0-4DD4-87FA-294259A15C02}" type="presParOf" srcId="{E675B9F8-6DC6-44C5-95FF-3D8619F2D5A3}" destId="{11D9F82A-E641-45E5-993B-565825814BA7}" srcOrd="0" destOrd="0" presId="urn:microsoft.com/office/officeart/2018/2/layout/IconVerticalSolidList"/>
    <dgm:cxn modelId="{402F5856-0E4C-4FAE-AEEA-0C880DE2252D}" type="presParOf" srcId="{E675B9F8-6DC6-44C5-95FF-3D8619F2D5A3}" destId="{02E3978E-06B7-449A-B199-4D73064F9763}" srcOrd="1" destOrd="0" presId="urn:microsoft.com/office/officeart/2018/2/layout/IconVerticalSolidList"/>
    <dgm:cxn modelId="{E784AF10-92D7-4CC4-B267-483F1A4201D7}" type="presParOf" srcId="{E675B9F8-6DC6-44C5-95FF-3D8619F2D5A3}" destId="{73B6E5A2-B807-4D29-981E-EEF034C1F995}" srcOrd="2" destOrd="0" presId="urn:microsoft.com/office/officeart/2018/2/layout/IconVerticalSolidList"/>
    <dgm:cxn modelId="{2313F4C6-5351-4884-99B0-91853A5E08FE}" type="presParOf" srcId="{E675B9F8-6DC6-44C5-95FF-3D8619F2D5A3}" destId="{2D28AC1B-3637-4C56-A7B7-ABE0468513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653579" cy="4400788"/>
        <a:chOff x="0" y="0"/>
        <a:chExt cx="10653579" cy="4400788"/>
      </a:xfrm>
    </dsp:grpSpPr>
    <dsp:sp modelId="{A5C7FA31-FA6D-4250-AFAB-040C0852C9FE}">
      <dsp:nvSpPr>
        <dsp:cNvPr id="3" name="Rounded Rectangle 2"/>
        <dsp:cNvSpPr/>
      </dsp:nvSpPr>
      <dsp:spPr bwMode="white">
        <a:xfrm>
          <a:off x="0" y="0"/>
          <a:ext cx="10653579" cy="1257368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0"/>
        <a:ext cx="10653579" cy="1257368"/>
      </dsp:txXfrm>
    </dsp:sp>
    <dsp:sp modelId="{6895F823-B939-46AB-AFC6-CEC19ADC7098}">
      <dsp:nvSpPr>
        <dsp:cNvPr id="4" name="Rectangles 3"/>
        <dsp:cNvSpPr/>
      </dsp:nvSpPr>
      <dsp:spPr bwMode="white">
        <a:xfrm>
          <a:off x="380354" y="282908"/>
          <a:ext cx="691552" cy="691552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80354" y="282908"/>
        <a:ext cx="691552" cy="691552"/>
      </dsp:txXfrm>
    </dsp:sp>
    <dsp:sp modelId="{8BEFC285-EF33-4052-A4DE-650625929175}">
      <dsp:nvSpPr>
        <dsp:cNvPr id="5" name="Rectangles 4"/>
        <dsp:cNvSpPr/>
      </dsp:nvSpPr>
      <dsp:spPr bwMode="white">
        <a:xfrm>
          <a:off x="1452260" y="0"/>
          <a:ext cx="9201319" cy="125736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3071" tIns="133071" rIns="133071" bIns="133071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</a:rPr>
            <a:t>Problem-Solving Skills</a:t>
          </a:r>
          <a:r>
            <a:rPr lang="en-US">
              <a:solidFill>
                <a:schemeClr val="tx1"/>
              </a:solidFill>
            </a:rPr>
            <a:t>: Programming helps you develop logical thinking and problem-solving skills. It involves breaking down complex problems into smaller, manageable parts, and solving them step by step.</a:t>
          </a:r>
          <a:endParaRPr>
            <a:solidFill>
              <a:schemeClr val="tx1"/>
            </a:solidFill>
          </a:endParaRPr>
        </a:p>
      </dsp:txBody>
      <dsp:txXfrm>
        <a:off x="1452260" y="0"/>
        <a:ext cx="9201319" cy="1257368"/>
      </dsp:txXfrm>
    </dsp:sp>
    <dsp:sp modelId="{8B10545D-2E26-4F31-A7BD-5BA926BE35FE}">
      <dsp:nvSpPr>
        <dsp:cNvPr id="6" name="Rounded Rectangle 5"/>
        <dsp:cNvSpPr/>
      </dsp:nvSpPr>
      <dsp:spPr bwMode="white">
        <a:xfrm>
          <a:off x="0" y="1571710"/>
          <a:ext cx="10653579" cy="1257368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1571710"/>
        <a:ext cx="10653579" cy="1257368"/>
      </dsp:txXfrm>
    </dsp:sp>
    <dsp:sp modelId="{7FA6A994-2471-4BA7-BC07-5AED0E032430}">
      <dsp:nvSpPr>
        <dsp:cNvPr id="7" name="Rectangles 6"/>
        <dsp:cNvSpPr/>
      </dsp:nvSpPr>
      <dsp:spPr bwMode="white">
        <a:xfrm>
          <a:off x="380354" y="1854618"/>
          <a:ext cx="691552" cy="691552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80354" y="1854618"/>
        <a:ext cx="691552" cy="691552"/>
      </dsp:txXfrm>
    </dsp:sp>
    <dsp:sp modelId="{6444A96E-FB17-4601-83F7-CDC28E766667}">
      <dsp:nvSpPr>
        <dsp:cNvPr id="8" name="Rectangles 7"/>
        <dsp:cNvSpPr/>
      </dsp:nvSpPr>
      <dsp:spPr bwMode="white">
        <a:xfrm>
          <a:off x="1452260" y="1571710"/>
          <a:ext cx="9201319" cy="125736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3071" tIns="133071" rIns="133071" bIns="133071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</a:rPr>
            <a:t>Career Opportunities</a:t>
          </a:r>
          <a:r>
            <a:rPr lang="en-US">
              <a:solidFill>
                <a:schemeClr val="tx1"/>
              </a:solidFill>
            </a:rPr>
            <a:t>: There is a high demand for programmers in various industries such as technology, finance, healthcare, and more. Learning to program can open up a wide range of job opportunities.</a:t>
          </a:r>
          <a:endParaRPr>
            <a:solidFill>
              <a:schemeClr val="tx1"/>
            </a:solidFill>
          </a:endParaRPr>
        </a:p>
      </dsp:txBody>
      <dsp:txXfrm>
        <a:off x="1452260" y="1571710"/>
        <a:ext cx="9201319" cy="1257368"/>
      </dsp:txXfrm>
    </dsp:sp>
    <dsp:sp modelId="{11D9F82A-E641-45E5-993B-565825814BA7}">
      <dsp:nvSpPr>
        <dsp:cNvPr id="9" name="Rounded Rectangle 8"/>
        <dsp:cNvSpPr/>
      </dsp:nvSpPr>
      <dsp:spPr bwMode="white">
        <a:xfrm>
          <a:off x="0" y="3143420"/>
          <a:ext cx="10653579" cy="1257368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3143420"/>
        <a:ext cx="10653579" cy="1257368"/>
      </dsp:txXfrm>
    </dsp:sp>
    <dsp:sp modelId="{02E3978E-06B7-449A-B199-4D73064F9763}">
      <dsp:nvSpPr>
        <dsp:cNvPr id="10" name="Rectangles 9"/>
        <dsp:cNvSpPr/>
      </dsp:nvSpPr>
      <dsp:spPr bwMode="white">
        <a:xfrm>
          <a:off x="380354" y="3426328"/>
          <a:ext cx="691552" cy="691552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80354" y="3426328"/>
        <a:ext cx="691552" cy="691552"/>
      </dsp:txXfrm>
    </dsp:sp>
    <dsp:sp modelId="{2D28AC1B-3637-4C56-A7B7-ABE046851312}">
      <dsp:nvSpPr>
        <dsp:cNvPr id="11" name="Rectangles 10"/>
        <dsp:cNvSpPr/>
      </dsp:nvSpPr>
      <dsp:spPr bwMode="white">
        <a:xfrm>
          <a:off x="1452260" y="3143420"/>
          <a:ext cx="9201319" cy="125736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3071" tIns="133071" rIns="133071" bIns="133071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</a:rPr>
            <a:t>Automation</a:t>
          </a:r>
          <a:r>
            <a:rPr lang="en-US">
              <a:solidFill>
                <a:schemeClr val="tx1"/>
              </a:solidFill>
            </a:rPr>
            <a:t>: If you find yourself doing repetitive tasks, programming can help automate those tasks, saving you time and effort.</a:t>
          </a:r>
          <a:endParaRPr>
            <a:solidFill>
              <a:schemeClr val="tx1"/>
            </a:solidFill>
          </a:endParaRPr>
        </a:p>
      </dsp:txBody>
      <dsp:txXfrm>
        <a:off x="1452260" y="3143420"/>
        <a:ext cx="9201319" cy="1257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èces de machine 3D"/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3"/>
          <a:srcRect l="8523" t="600" r="6250" b="1417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92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6417" y="1973212"/>
            <a:ext cx="4190533" cy="181005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Module-1</a:t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02027" y="3883216"/>
            <a:ext cx="4190533" cy="1257371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person wearing a backpack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402" y="4428"/>
            <a:ext cx="2083104" cy="21995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670560"/>
            <a:ext cx="10653578" cy="1132258"/>
          </a:xfrm>
        </p:spPr>
        <p:txBody>
          <a:bodyPr/>
          <a:lstStyle/>
          <a:p>
            <a:r>
              <a:rPr lang="en-US" sz="3200"/>
              <a:t>Variable </a:t>
            </a:r>
            <a:r>
              <a:rPr lang="en-US" sz="3200">
                <a:ea typeface="+mj-lt"/>
                <a:cs typeface="+mj-lt"/>
              </a:rPr>
              <a:t>naming rules</a:t>
            </a:r>
            <a:r>
              <a:rPr lang="en-US">
                <a:ea typeface="+mj-lt"/>
                <a:cs typeface="+mj-lt"/>
              </a:rPr>
              <a:t>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7" y="1116092"/>
            <a:ext cx="10958379" cy="57419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300" b="1">
              <a:solidFill>
                <a:srgbClr val="D2D0CE"/>
              </a:solidFill>
            </a:endParaRPr>
          </a:p>
          <a:p>
            <a:endParaRPr lang="en-US" sz="2200"/>
          </a:p>
          <a:p>
            <a:r>
              <a:rPr lang="en-US"/>
              <a:t>A variable name can consist of letters (both uppercase and lowercase), digits, and the underscore character (_).</a:t>
            </a:r>
            <a:endParaRPr lang="en-US"/>
          </a:p>
          <a:p>
            <a:r>
              <a:rPr lang="en-US"/>
              <a:t>The first character of a variable name must be a letter or an underscore.</a:t>
            </a:r>
            <a:endParaRPr lang="en-US"/>
          </a:p>
          <a:p>
            <a:r>
              <a:rPr lang="en-US"/>
              <a:t>Variable names are case-sensitive in C. For example, </a:t>
            </a:r>
            <a:r>
              <a:rPr lang="en-US" err="1"/>
              <a:t>myVariable</a:t>
            </a:r>
            <a:r>
              <a:rPr lang="en-US"/>
              <a:t> and </a:t>
            </a:r>
            <a:r>
              <a:rPr lang="en-US" err="1"/>
              <a:t>myvariable</a:t>
            </a:r>
            <a:r>
              <a:rPr lang="en-US"/>
              <a:t> are two different variables.</a:t>
            </a:r>
            <a:endParaRPr lang="en-US"/>
          </a:p>
          <a:p>
            <a:r>
              <a:rPr lang="en-US"/>
              <a:t>Reserved words (keywords) in C cannot be used as variable names. For example, int, char, float, etc.</a:t>
            </a:r>
            <a:br>
              <a:rPr lang="en-US" sz="1800"/>
            </a:br>
            <a:br>
              <a:rPr lang="en-US" sz="1800"/>
            </a:b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3015" y="39014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Naming Conventions:</a:t>
            </a:r>
            <a:endParaRPr lang="en-US"/>
          </a:p>
        </p:txBody>
      </p:sp>
      <p:pic>
        <p:nvPicPr>
          <p:cNvPr id="5" name="Picture 4" descr="Many question marks on black background"/>
          <p:cNvPicPr>
            <a:picLocks noChangeAspect="1"/>
          </p:cNvPicPr>
          <p:nvPr/>
        </p:nvPicPr>
        <p:blipFill rotWithShape="1">
          <a:blip r:embed="rId1"/>
          <a:srcRect l="43310" r="2" b="2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3017" y="2212848"/>
            <a:ext cx="4747768" cy="40965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/>
          </a:p>
          <a:p>
            <a:r>
              <a:rPr lang="en-US" sz="1900">
                <a:ea typeface="+mn-lt"/>
                <a:cs typeface="+mn-lt"/>
              </a:rPr>
              <a:t>Variable names should be descriptive and meaningful, which makes the code more readable.</a:t>
            </a:r>
            <a:endParaRPr lang="en-US" sz="1900"/>
          </a:p>
          <a:p>
            <a:endParaRPr lang="en-US" sz="1900">
              <a:ea typeface="+mn-lt"/>
              <a:cs typeface="+mn-lt"/>
            </a:endParaRPr>
          </a:p>
          <a:p>
            <a:r>
              <a:rPr lang="en-US" sz="1900" b="1">
                <a:ea typeface="+mn-lt"/>
                <a:cs typeface="+mn-lt"/>
              </a:rPr>
              <a:t>Camel Case:-  </a:t>
            </a:r>
            <a:r>
              <a:rPr lang="en-US" sz="1900" err="1">
                <a:latin typeface="Neue Haas Grotesk Text Pro"/>
                <a:ea typeface="+mn-lt"/>
                <a:cs typeface="+mn-lt"/>
              </a:rPr>
              <a:t>numberOfStudents</a:t>
            </a:r>
            <a:endParaRPr lang="en-US" sz="1900">
              <a:latin typeface="Arial" panose="020B0604020202020204"/>
              <a:ea typeface="+mn-lt"/>
              <a:cs typeface="Arial" panose="020B0604020202020204"/>
            </a:endParaRPr>
          </a:p>
          <a:p>
            <a:r>
              <a:rPr lang="en-US" sz="1900" b="1">
                <a:latin typeface="Arial" panose="020B0604020202020204"/>
                <a:ea typeface="+mn-lt"/>
                <a:cs typeface="Arial" panose="020B0604020202020204"/>
              </a:rPr>
              <a:t>Snake Case:-  </a:t>
            </a:r>
            <a:r>
              <a:rPr lang="en-US" sz="1900" err="1">
                <a:latin typeface="Arial" panose="020B0604020202020204"/>
                <a:ea typeface="+mn-lt"/>
                <a:cs typeface="Arial" panose="020B0604020202020204"/>
              </a:rPr>
              <a:t>number_of_students</a:t>
            </a:r>
            <a:endParaRPr lang="en-US" sz="1900">
              <a:latin typeface="Arial" panose="020B0604020202020204"/>
              <a:ea typeface="+mn-lt"/>
              <a:cs typeface="Arial" panose="020B0604020202020204"/>
            </a:endParaRPr>
          </a:p>
          <a:p>
            <a:r>
              <a:rPr lang="en-US" sz="1900" b="1">
                <a:latin typeface="Arial" panose="020B0604020202020204"/>
                <a:ea typeface="+mn-lt"/>
                <a:cs typeface="Arial" panose="020B0604020202020204"/>
              </a:rPr>
              <a:t>Pascal Case</a:t>
            </a:r>
            <a:r>
              <a:rPr lang="en-US" sz="1900">
                <a:latin typeface="Arial" panose="020B0604020202020204"/>
                <a:ea typeface="+mn-lt"/>
                <a:cs typeface="Arial" panose="020B0604020202020204"/>
              </a:rPr>
              <a:t>:- </a:t>
            </a:r>
            <a:r>
              <a:rPr lang="en-US" sz="1900" err="1">
                <a:latin typeface="Arial" panose="020B0604020202020204"/>
                <a:ea typeface="+mn-lt"/>
                <a:cs typeface="Arial" panose="020B0604020202020204"/>
              </a:rPr>
              <a:t>NumberOfStudents</a:t>
            </a:r>
            <a:endParaRPr lang="en-US" sz="1900">
              <a:latin typeface="Arial" panose="020B0604020202020204"/>
              <a:ea typeface="+mn-lt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data type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1143" y="765752"/>
            <a:ext cx="10649715" cy="55915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10160" y="-50800"/>
          <a:ext cx="12195606" cy="692672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219386"/>
                <a:gridCol w="2000259"/>
                <a:gridCol w="4354881"/>
                <a:gridCol w="2621080"/>
              </a:tblGrid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Data Type </a:t>
                      </a:r>
                      <a:endParaRPr lang="en-US" sz="800" b="1" i="0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Size (bytes) </a:t>
                      </a:r>
                      <a:endParaRPr lang="en-US" sz="800" b="1" i="0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Range </a:t>
                      </a:r>
                      <a:endParaRPr lang="en-US" sz="800" b="1" i="0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Format Specifier </a:t>
                      </a:r>
                      <a:endParaRPr lang="en-US" sz="800" b="1" i="0">
                        <a:solidFill>
                          <a:srgbClr val="FFFFFF"/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short int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2 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-32,768 to 32,767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</a:t>
                      </a:r>
                      <a:r>
                        <a:rPr lang="en-US" sz="8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hd</a:t>
                      </a:r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unsigned short int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2 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0 to 65,535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%hu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unsigned int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4 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0 to 4,294,967,295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%u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int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4 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-2,147,483,648 to 2,147,483,647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%d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long int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4 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-2,147,483,648 to 2,147,483,647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</a:t>
                      </a:r>
                      <a:r>
                        <a:rPr lang="en-US" sz="8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ld</a:t>
                      </a:r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unsigned long int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4 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0 to 4,294,967,295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</a:t>
                      </a:r>
                      <a:r>
                        <a:rPr lang="en-US" sz="8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lu</a:t>
                      </a:r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long </a:t>
                      </a:r>
                      <a:r>
                        <a:rPr lang="en-US" sz="800" b="1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long</a:t>
                      </a:r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 int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8 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-(2^63) to (2^63)-1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</a:t>
                      </a:r>
                      <a:r>
                        <a:rPr lang="en-US" sz="8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lld</a:t>
                      </a:r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unsigned long </a:t>
                      </a:r>
                      <a:r>
                        <a:rPr lang="en-US" sz="800" b="1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long</a:t>
                      </a:r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 int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8 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0 to 18,446,744,073,709,551,615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</a:t>
                      </a:r>
                      <a:r>
                        <a:rPr lang="en-US" sz="8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llu</a:t>
                      </a:r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signed char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1 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-128 to 127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%c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unsigned char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1 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0 to 255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%c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float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4 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1.2E-38 to 3.4E+38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%f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double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8 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1.7E-308 to 1.7E+308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</a:t>
                      </a:r>
                      <a:r>
                        <a:rPr lang="en-US" sz="8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lf</a:t>
                      </a:r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</a:tr>
              <a:tr h="494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1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long double </a:t>
                      </a:r>
                      <a:endParaRPr lang="en-US" sz="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16 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3.4E-4932 to 1.1E+4932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%</a:t>
                      </a:r>
                      <a:r>
                        <a:rPr lang="en-US" sz="8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Lf</a:t>
                      </a:r>
                      <a:r>
                        <a:rPr lang="en-US" sz="8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ptos"/>
                        </a:rPr>
                        <a:t> </a:t>
                      </a:r>
                      <a:endParaRPr lang="en-US" sz="800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/>
                      </a:endParaRPr>
                    </a:p>
                  </a:txBody>
                  <a:tcPr marL="111606" marR="66964" marT="66964" marB="6696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1" y="501904"/>
            <a:ext cx="3553412" cy="846328"/>
          </a:xfrm>
        </p:spPr>
        <p:txBody>
          <a:bodyPr anchor="b">
            <a:normAutofit/>
          </a:bodyPr>
          <a:lstStyle/>
          <a:p>
            <a:r>
              <a:rPr lang="en-US"/>
              <a:t>Topic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680" y="1826768"/>
            <a:ext cx="3695653" cy="46101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100"/>
              <a:t>What is programming? </a:t>
            </a:r>
            <a:endParaRPr lang="en-US" sz="2100"/>
          </a:p>
          <a:p>
            <a:r>
              <a:rPr lang="en-US" sz="2100"/>
              <a:t>Why learn programming?</a:t>
            </a:r>
            <a:endParaRPr lang="en-US" sz="2100"/>
          </a:p>
          <a:p>
            <a:r>
              <a:rPr lang="en-US" sz="2100"/>
              <a:t>Introduction to Command line.</a:t>
            </a:r>
            <a:endParaRPr lang="en-US" sz="2100"/>
          </a:p>
          <a:p>
            <a:r>
              <a:rPr lang="en-US" sz="2100"/>
              <a:t>Setup </a:t>
            </a:r>
            <a:r>
              <a:rPr lang="en-US" sz="2100" err="1"/>
              <a:t>VSCode</a:t>
            </a:r>
            <a:r>
              <a:rPr lang="en-US" sz="2100"/>
              <a:t>, Git, </a:t>
            </a:r>
            <a:r>
              <a:rPr lang="en-US" sz="2100" err="1"/>
              <a:t>CodeBlocks</a:t>
            </a:r>
            <a:r>
              <a:rPr lang="en-US" sz="2100"/>
              <a:t>.</a:t>
            </a:r>
            <a:endParaRPr lang="en-US" sz="2100"/>
          </a:p>
          <a:p>
            <a:r>
              <a:rPr lang="en-US" sz="2100"/>
              <a:t>Introduction to C programming.</a:t>
            </a:r>
            <a:endParaRPr lang="en-US" sz="2100"/>
          </a:p>
          <a:p>
            <a:r>
              <a:rPr lang="en-US" sz="2100"/>
              <a:t>Variables. </a:t>
            </a:r>
            <a:endParaRPr lang="en-US" sz="2100"/>
          </a:p>
          <a:p>
            <a:r>
              <a:rPr lang="en-US" sz="2100"/>
              <a:t>Data type.</a:t>
            </a:r>
            <a:endParaRPr lang="en-US" sz="2100"/>
          </a:p>
          <a:p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15" name="Picture 14" descr="Electronic circuit board"/>
          <p:cNvPicPr>
            <a:picLocks noChangeAspect="1"/>
          </p:cNvPicPr>
          <p:nvPr/>
        </p:nvPicPr>
        <p:blipFill rotWithShape="1">
          <a:blip r:embed="rId1"/>
          <a:srcRect l="27700" r="-3" b="-3"/>
          <a:stretch>
            <a:fillRect/>
          </a:stretch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What is programming? </a:t>
            </a:r>
            <a:endParaRPr lang="en-US"/>
          </a:p>
        </p:txBody>
      </p:sp>
      <p:pic>
        <p:nvPicPr>
          <p:cNvPr id="5" name="Picture 4" descr="Computer script on a screen"/>
          <p:cNvPicPr>
            <a:picLocks noChangeAspect="1"/>
          </p:cNvPicPr>
          <p:nvPr/>
        </p:nvPicPr>
        <p:blipFill rotWithShape="1">
          <a:blip r:embed="rId1"/>
          <a:srcRect r="37966" b="-1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3017" y="2614442"/>
            <a:ext cx="4361688" cy="3694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Programming is the process of creating a set of instructions that tell a computer how to perform a task. It involves writing code in a programming language to solve specific problems or accomplish a specific task.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Binary Representation of letters and numbers.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7" y="1685052"/>
            <a:ext cx="2291899" cy="46243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>
                <a:latin typeface="Consolas" panose="020B0609020204030204"/>
              </a:rPr>
              <a:t>Numbers</a:t>
            </a:r>
            <a:r>
              <a:rPr lang="en-US" sz="1800">
                <a:latin typeface="Consolas" panose="020B0609020204030204"/>
              </a:rPr>
              <a:t>:
0: 00110000  
1: 00110001
: 00110010
3: 00110011
4: 00110100
5: 00110101
6: 00110110
7: 00110111
8: 00111000
9: 00111001</a:t>
            </a:r>
            <a:endParaRPr lang="en-US" sz="1800"/>
          </a:p>
        </p:txBody>
      </p:sp>
      <p:sp>
        <p:nvSpPr>
          <p:cNvPr id="5" name="Content Placeholder 2"/>
          <p:cNvSpPr txBox="1"/>
          <p:nvPr/>
        </p:nvSpPr>
        <p:spPr>
          <a:xfrm>
            <a:off x="4442967" y="1593612"/>
            <a:ext cx="2860859" cy="49900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Consolas" panose="020B0609020204030204"/>
              </a:rPr>
              <a:t>Uppercase Letters</a:t>
            </a:r>
            <a:r>
              <a:rPr lang="en-US" sz="1600">
                <a:latin typeface="Consolas" panose="020B0609020204030204"/>
              </a:rPr>
              <a:t>:
A: 01000001
B: 01000010
C: 01000011
D: 01000100
E: 01000101
F: 01000110
G: 01000111
H: 01001000
I: 01001001
J: 01001010
K: 01001011
L: 01001100
M: 01001101...
</a:t>
            </a:r>
            <a:endParaRPr lang="en-US" sz="1600">
              <a:solidFill>
                <a:srgbClr val="000000"/>
              </a:solidFill>
              <a:latin typeface="Consolas" panose="020B0609020204030204"/>
            </a:endParaRPr>
          </a:p>
          <a:p>
            <a:pPr marL="0" indent="0">
              <a:buNone/>
            </a:pPr>
            <a:r>
              <a:rPr lang="en-US" sz="1400">
                <a:solidFill>
                  <a:srgbClr val="D2D0CE"/>
                </a:solidFill>
                <a:latin typeface="Consolas" panose="020B0609020204030204"/>
              </a:rPr>
              <a:t> 
</a:t>
            </a:r>
            <a:br>
              <a:rPr lang="en-US" sz="1400">
                <a:latin typeface="Consolas" panose="020B0609020204030204"/>
              </a:rPr>
            </a:br>
            <a:endParaRPr lang="en-US" sz="1400">
              <a:solidFill>
                <a:srgbClr val="D2D0CE"/>
              </a:solidFill>
              <a:latin typeface="Consolas" panose="020B0609020204030204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8608566" y="1593611"/>
            <a:ext cx="2962459" cy="49900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Consolas" panose="020B0609020204030204"/>
              </a:rPr>
              <a:t>Lowercase Letters</a:t>
            </a:r>
            <a:r>
              <a:rPr lang="en-US" sz="1600">
                <a:latin typeface="Consolas" panose="020B0609020204030204"/>
              </a:rPr>
              <a:t>:
a: 01100001
b: 01100010
c: 01100011
d: 01100100
e: 01100101
f: 01100110
g: 01100111
h: 01101000
</a:t>
            </a:r>
            <a:r>
              <a:rPr lang="en-US" sz="1600" err="1">
                <a:latin typeface="Consolas" panose="020B0609020204030204"/>
              </a:rPr>
              <a:t>i</a:t>
            </a:r>
            <a:r>
              <a:rPr lang="en-US" sz="1600">
                <a:latin typeface="Consolas" panose="020B0609020204030204"/>
              </a:rPr>
              <a:t>: 01101001
j: 01101010
k: 01101011
l: 01101100
m: 01101101....</a:t>
            </a:r>
            <a:endParaRPr lang="en-US" sz="1600">
              <a:latin typeface="Consolas" panose="020B0609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/>
              <a:buChar char="•"/>
            </a:pPr>
            <a:r>
              <a:rPr lang="en-US" sz="2400">
                <a:latin typeface="Arial" panose="020B0604020202020204"/>
                <a:cs typeface="Arial" panose="020B0604020202020204"/>
              </a:rPr>
              <a:t>Why learn programming?</a:t>
            </a:r>
            <a:endParaRPr lang="en-US" sz="2400">
              <a:latin typeface="Arial" panose="020B0604020202020204"/>
              <a:cs typeface="Arial" panose="020B0604020202020204"/>
            </a:endParaRPr>
          </a:p>
          <a:p>
            <a:endParaRPr lang="en-US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612647" y="1228950"/>
          <a:ext cx="10653579" cy="440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83515"/>
            <a:ext cx="6035040" cy="1529932"/>
          </a:xfrm>
        </p:spPr>
        <p:txBody>
          <a:bodyPr anchor="b">
            <a:norm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/>
              <a:buChar char="•"/>
            </a:pPr>
            <a:r>
              <a:rPr lang="en-US" sz="3200">
                <a:latin typeface="Arial" panose="020B0604020202020204"/>
                <a:cs typeface="Arial" panose="020B0604020202020204"/>
              </a:rPr>
              <a:t>Introduction to Command line.</a:t>
            </a:r>
            <a:endParaRPr lang="en-US" sz="3200">
              <a:latin typeface="Arial" panose="020B0604020202020204"/>
              <a:cs typeface="Arial" panose="020B0604020202020204"/>
            </a:endParaRPr>
          </a:p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511808"/>
            <a:ext cx="6035040" cy="517347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b="1">
                <a:ea typeface="+mn-lt"/>
                <a:cs typeface="+mn-lt"/>
              </a:rPr>
              <a:t>Command Line</a:t>
            </a:r>
            <a:r>
              <a:rPr lang="en-US" sz="1600">
                <a:ea typeface="+mn-lt"/>
                <a:cs typeface="+mn-lt"/>
              </a:rPr>
              <a:t>: The command line, also known as the command-line interface (CLI), is a text-based user interface that allows you to interact with your computer. You can enter commands, run programs, and manipulate files directly from the command line.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en-US" sz="16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1600" b="1">
                <a:ea typeface="+mn-lt"/>
                <a:cs typeface="+mn-lt"/>
              </a:rPr>
              <a:t>Terminal</a:t>
            </a:r>
            <a:r>
              <a:rPr lang="en-US" sz="1600">
                <a:ea typeface="+mn-lt"/>
                <a:cs typeface="+mn-lt"/>
              </a:rPr>
              <a:t>: A terminal, on the other hand, is a text input and output environment. It’s a program that acts as a wrapper and allows us to enter commands that the computer processes.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en-US" sz="16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1600" b="1">
                <a:ea typeface="+mn-lt"/>
                <a:cs typeface="+mn-lt"/>
              </a:rPr>
              <a:t>PowerShell</a:t>
            </a:r>
            <a:r>
              <a:rPr lang="en-US" sz="1600">
                <a:ea typeface="+mn-lt"/>
                <a:cs typeface="+mn-lt"/>
              </a:rPr>
              <a:t>:</a:t>
            </a:r>
            <a:r>
              <a:rPr lang="en-US" sz="1600">
                <a:latin typeface="Neue Haas Grotesk Text Pro"/>
                <a:ea typeface="+mn-lt"/>
                <a:cs typeface="Arial" panose="020B0604020202020204"/>
              </a:rPr>
              <a:t> PowerShell is an object-oriented automation engine and scripting language with an interactive command-line shell that Microsoft developed to help IT professionals configure systems and automate administrative tasks</a:t>
            </a:r>
            <a:endParaRPr lang="en-US" sz="1600">
              <a:latin typeface="Neue Haas Grotesk Text Pro"/>
              <a:ea typeface="+mn-lt"/>
              <a:cs typeface="+mn-lt"/>
            </a:endParaRPr>
          </a:p>
        </p:txBody>
      </p:sp>
      <p:pic>
        <p:nvPicPr>
          <p:cNvPr id="43" name="Picture 42" descr="A computer screen with white text and green text&#10;&#10;Description automatically generated"/>
          <p:cNvPicPr>
            <a:picLocks noChangeAspect="1"/>
          </p:cNvPicPr>
          <p:nvPr/>
        </p:nvPicPr>
        <p:blipFill rotWithShape="1">
          <a:blip r:embed="rId1"/>
          <a:srcRect l="14173" r="32827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51415" y="4064"/>
            <a:ext cx="6190489" cy="1191768"/>
          </a:xfrm>
        </p:spPr>
        <p:txBody>
          <a:bodyPr anchor="b">
            <a:norm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/>
              <a:buChar char="•"/>
            </a:pPr>
            <a:r>
              <a:rPr lang="en-US" sz="3200">
                <a:latin typeface="Neue Haas Grotesk Text Pro"/>
              </a:rPr>
              <a:t>Commonly used</a:t>
            </a:r>
            <a:r>
              <a:rPr lang="en-US" sz="3200" baseline="0">
                <a:latin typeface="Neue Haas Grotesk Text Pro"/>
              </a:rPr>
              <a:t> comma line commands​</a:t>
            </a:r>
            <a:r>
              <a:rPr lang="en-US" sz="3200">
                <a:latin typeface="Neue Haas Grotesk Text Pro"/>
                <a:ea typeface="Neue Haas Grotesk Text Pro"/>
                <a:cs typeface="Neue Haas Grotesk Text Pro"/>
              </a:rPr>
              <a:t>​</a:t>
            </a:r>
            <a:endParaRPr lang="en-US" sz="3200"/>
          </a:p>
        </p:txBody>
      </p:sp>
      <p:pic>
        <p:nvPicPr>
          <p:cNvPr id="11" name="Picture 10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1"/>
          <a:srcRect l="15714" r="42698" b="-40"/>
          <a:stretch>
            <a:fillRect/>
          </a:stretch>
        </p:blipFill>
        <p:spPr>
          <a:xfrm>
            <a:off x="1" y="10"/>
            <a:ext cx="5330997" cy="68608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337" y="1501648"/>
            <a:ext cx="5387848" cy="520395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ls: Lists a directory’s content.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err="1"/>
              <a:t>pwd</a:t>
            </a:r>
            <a:r>
              <a:rPr lang="en-US" sz="1600"/>
              <a:t>: Shows the current working directory’s path.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/>
              <a:t>cd: Changes the working directory.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err="1"/>
              <a:t>mkdir</a:t>
            </a:r>
            <a:r>
              <a:rPr lang="en-US" sz="1600"/>
              <a:t>: Creates a new directory.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/>
              <a:t>mv: Moves or renames files and directories.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/>
              <a:t>cp: Copies files and directories, including their content.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err="1"/>
              <a:t>cat</a:t>
            </a:r>
            <a:r>
              <a:rPr lang="en-US" sz="1600"/>
              <a:t>: Lists, combines, and writes a file’s content as a standard output.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/>
              <a:t>echo: Prints a string of text in the terminal window.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/>
              <a:t>find: Search for files.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/>
              <a:t>man: Show man pages.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/>
              <a:t>rm: Remove a file.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err="1"/>
              <a:t>whoami</a:t>
            </a:r>
            <a:r>
              <a:rPr lang="en-US" sz="1600"/>
              <a:t>: Find out who you are logged in as.</a:t>
            </a:r>
            <a:endParaRPr lang="en-US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LightSeedRightStep">
      <a:dk1>
        <a:srgbClr val="000000"/>
      </a:dk1>
      <a:lt1>
        <a:srgbClr val="FFFFFF"/>
      </a:lt1>
      <a:dk2>
        <a:srgbClr val="213B38"/>
      </a:dk2>
      <a:lt2>
        <a:srgbClr val="E2E5E8"/>
      </a:lt2>
      <a:accent1>
        <a:srgbClr val="B99C7E"/>
      </a:accent1>
      <a:accent2>
        <a:srgbClr val="A7A372"/>
      </a:accent2>
      <a:accent3>
        <a:srgbClr val="98A67E"/>
      </a:accent3>
      <a:accent4>
        <a:srgbClr val="84AD76"/>
      </a:accent4>
      <a:accent5>
        <a:srgbClr val="82AC89"/>
      </a:accent5>
      <a:accent6>
        <a:srgbClr val="76AD97"/>
      </a:accent6>
      <a:hlink>
        <a:srgbClr val="6084A9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3315</Words>
  <Application>WPS Presentation</Application>
  <PresentationFormat>Widescreen</PresentationFormat>
  <Paragraphs>182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Consolas</vt:lpstr>
      <vt:lpstr>Arial</vt:lpstr>
      <vt:lpstr>Neue Haas Grotesk Text Pro</vt:lpstr>
      <vt:lpstr>FiraCode Nerd Font</vt:lpstr>
      <vt:lpstr>Aptos</vt:lpstr>
      <vt:lpstr>Microsoft YaHei</vt:lpstr>
      <vt:lpstr>Arial Unicode MS</vt:lpstr>
      <vt:lpstr>Calibri</vt:lpstr>
      <vt:lpstr>Neue Haas Grotesk Text Pro</vt:lpstr>
      <vt:lpstr>VanillaVTI</vt:lpstr>
      <vt:lpstr>Module-1 </vt:lpstr>
      <vt:lpstr>Topic</vt:lpstr>
      <vt:lpstr>What is programming? </vt:lpstr>
      <vt:lpstr>Binary Representation of letters and numbers.</vt:lpstr>
      <vt:lpstr>PowerPoint 演示文稿</vt:lpstr>
      <vt:lpstr>Why learn programming?</vt:lpstr>
      <vt:lpstr>Introduction to Command line.</vt:lpstr>
      <vt:lpstr>Commonly used comma line commands​​</vt:lpstr>
      <vt:lpstr>PowerPoint 演示文稿</vt:lpstr>
      <vt:lpstr>Variable naming rules:</vt:lpstr>
      <vt:lpstr>Naming Conventions: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Shafayet</cp:lastModifiedBy>
  <cp:revision>2</cp:revision>
  <dcterms:created xsi:type="dcterms:W3CDTF">2024-04-30T11:59:00Z</dcterms:created>
  <dcterms:modified xsi:type="dcterms:W3CDTF">2024-05-03T14:42:36Z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13CC139B76984FC489336F45A2C20B97_12</vt:lpwstr>
  </property>
  <property fmtid="{D5CDD505-2E9C-101B-9397-08002B2CF9AE}" pid="3" name="KSOProductBuildVer">
    <vt:lpwstr>1033-12.2.0.16731</vt:lpwstr>
  </property>
</Properties>
</file>